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3" ContentType="audio/unknown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g" ContentType="image/png"/>
  <Override PartName="/ppt/media/image1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56" r:id="rId12"/>
    <p:sldId id="266" r:id="rId13"/>
    <p:sldId id="267" r:id="rId14"/>
    <p:sldId id="268" r:id="rId15"/>
    <p:sldId id="272" r:id="rId16"/>
    <p:sldId id="273" r:id="rId17"/>
    <p:sldId id="274" r:id="rId18"/>
    <p:sldId id="275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53" r:id="rId60"/>
    <p:sldId id="354" r:id="rId61"/>
    <p:sldId id="321" r:id="rId62"/>
    <p:sldId id="351" r:id="rId63"/>
    <p:sldId id="319" r:id="rId64"/>
    <p:sldId id="320" r:id="rId65"/>
    <p:sldId id="346" r:id="rId66"/>
    <p:sldId id="348" r:id="rId67"/>
    <p:sldId id="343" r:id="rId68"/>
    <p:sldId id="344" r:id="rId69"/>
  </p:sldIdLst>
  <p:sldSz cx="10075863" cy="7562850"/>
  <p:notesSz cx="7559675" cy="10691813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2" autoAdjust="0"/>
    <p:restoredTop sz="86410" autoAdjust="0"/>
  </p:normalViewPr>
  <p:slideViewPr>
    <p:cSldViewPr>
      <p:cViewPr varScale="1">
        <p:scale>
          <a:sx n="138" d="100"/>
          <a:sy n="138" d="100"/>
        </p:scale>
        <p:origin x="-1072" y="-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21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Rectangle 1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29237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9" name="Rectangle 11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3250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0" y="0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4278313" y="0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0" y="10155238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65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0E35A4D3-108D-1046-97CD-2E871591D6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5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07F365-5371-FF48-93E1-0B627A91D494}" type="slidenum">
              <a:rPr lang="en-US"/>
              <a:pPr/>
              <a:t>2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can climb up to high shelves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refused transformed back into a human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if someone ever reported that there was an </a:t>
            </a:r>
            <a:r>
              <a:rPr lang="en-US" sz="1200" kern="1200" dirty="0" err="1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orang-utan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 in the Library, the wizards would probably go and ask the Librarian if he'd seen it.</a:t>
            </a:r>
          </a:p>
          <a:p>
            <a:endParaRPr lang="en-US" sz="1200" kern="1200" dirty="0" smtClean="0">
              <a:solidFill>
                <a:srgbClr val="000000"/>
              </a:solidFill>
              <a:latin typeface="Times New Roman" charset="0"/>
              <a:ea typeface="ＭＳ Ｐゴシック" charset="0"/>
              <a:cs typeface="+mn-c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Being an ape, he is known for his violent reaction to most people calling him a "</a:t>
            </a:r>
            <a:r>
              <a:rPr lang="en-US" b="1" dirty="0" smtClean="0"/>
              <a:t>monkey</a:t>
            </a:r>
            <a:r>
              <a:rPr lang="en-US" dirty="0" smtClean="0"/>
              <a:t>." He speaks a language whose </a:t>
            </a:r>
            <a:r>
              <a:rPr lang="en-US" b="1" dirty="0" smtClean="0"/>
              <a:t>vocabulary</a:t>
            </a:r>
            <a:r>
              <a:rPr lang="en-US" dirty="0" smtClean="0"/>
              <a:t> consists primarily of the single word </a:t>
            </a:r>
            <a:r>
              <a:rPr lang="en-US" b="1" dirty="0" err="1" smtClean="0"/>
              <a:t>Ook</a:t>
            </a:r>
            <a:r>
              <a:rPr lang="en-US" dirty="0" smtClean="0"/>
              <a:t> (originally </a:t>
            </a:r>
            <a:r>
              <a:rPr lang="en-US" b="1" dirty="0" err="1" smtClean="0"/>
              <a:t>Oook</a:t>
            </a:r>
            <a:r>
              <a:rPr lang="en-US" dirty="0" smtClean="0"/>
              <a:t>), inflected for simple affirmations and negations. </a:t>
            </a:r>
            <a:r>
              <a:rPr lang="en-US" b="1" dirty="0" err="1" smtClean="0"/>
              <a:t>Eeek</a:t>
            </a:r>
            <a:r>
              <a:rPr lang="en-US" dirty="0" smtClean="0"/>
              <a:t> is also occasionally heard, particularly in moments of </a:t>
            </a:r>
            <a:r>
              <a:rPr lang="en-US" b="1" dirty="0" smtClean="0"/>
              <a:t>panic or rage</a:t>
            </a:r>
            <a:r>
              <a:rPr lang="en-US" dirty="0" smtClean="0"/>
              <a:t>. Nonetheless, most people seem able to understand him.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1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09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1FDF8BF-873A-3049-A837-E0FD89C9B3E6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The 2</a:t>
            </a:r>
            <a:r>
              <a:rPr lang="en-US" baseline="30000" dirty="0" smtClean="0">
                <a:cs typeface="+mn-cs"/>
              </a:rPr>
              <a:t>nd</a:t>
            </a:r>
            <a:r>
              <a:rPr lang="en-US" dirty="0" smtClean="0">
                <a:cs typeface="+mn-cs"/>
              </a:rPr>
              <a:t> law of thermodynamics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The law</a:t>
            </a:r>
            <a:r>
              <a:rPr lang="en-US" baseline="0" dirty="0" smtClean="0">
                <a:cs typeface="+mn-cs"/>
              </a:rPr>
              <a:t> of entropy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82091D5-B4C5-F44F-933D-1CFF2FE80C6F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094E9C-75C5-8349-B26F-78465C7D4A7D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E3AB7D0-9A24-F047-8C3D-7952D9B70CBF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B5D29E2-931D-9446-8475-CC2401EC7509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5771ECF-F926-4C4A-8BB7-4B858E5E49E1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491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1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47678AB-7528-0746-9B7A-C0BF15F42052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returns the time since Unix epoch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gets the number of seconds from an epoch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(not the Unix epoch)</a:t>
            </a:r>
          </a:p>
          <a:p>
            <a:r>
              <a:rPr lang="en-US" sz="1200" kern="12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adds 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a constant to successfully arrive at Unix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2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FB054C-7DEE-B342-8813-5A02593FB8AD}" type="slidenum">
              <a:rPr lang="en-US"/>
              <a:pPr/>
              <a:t>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Legible</a:t>
            </a:r>
          </a:p>
          <a:p>
            <a:r>
              <a:rPr lang="en-US" smtClean="0"/>
              <a:t>Understandable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Legible</a:t>
            </a:r>
          </a:p>
          <a:p>
            <a:r>
              <a:rPr lang="en-US" smtClean="0"/>
              <a:t>Understandable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it always this messy?</a:t>
            </a:r>
          </a:p>
          <a:p>
            <a:r>
              <a:rPr lang="en-US" dirty="0" smtClean="0"/>
              <a:t>	Sides of the ovens yellowing</a:t>
            </a:r>
          </a:p>
          <a:p>
            <a:r>
              <a:rPr lang="en-US" dirty="0" smtClean="0"/>
              <a:t>	Rust on machines</a:t>
            </a:r>
          </a:p>
          <a:p>
            <a:r>
              <a:rPr lang="en-US" dirty="0" smtClean="0"/>
              <a:t>	Grease everywhere</a:t>
            </a:r>
          </a:p>
          <a:p>
            <a:r>
              <a:rPr lang="en-US" dirty="0" smtClean="0"/>
              <a:t>It’s just been cleaned</a:t>
            </a:r>
          </a:p>
          <a:p>
            <a:r>
              <a:rPr lang="en-US" dirty="0" smtClean="0"/>
              <a:t>Clean == no dough on the floor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Painting ovens every decade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45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enough </a:t>
            </a:r>
            <a:r>
              <a:rPr lang="en-US" dirty="0" err="1" smtClean="0"/>
              <a:t>documenation</a:t>
            </a:r>
            <a:endParaRPr lang="en-US" dirty="0" smtClean="0"/>
          </a:p>
          <a:p>
            <a:r>
              <a:rPr lang="en-US" dirty="0" smtClean="0"/>
              <a:t>The same</a:t>
            </a:r>
            <a:r>
              <a:rPr lang="en-US" baseline="0" dirty="0" smtClean="0"/>
              <a:t> applies: keep the reader in mind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1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31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Violates</a:t>
            </a:r>
            <a:r>
              <a:rPr lang="en-US" baseline="0" dirty="0" smtClean="0"/>
              <a:t> DRY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4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Violates</a:t>
            </a:r>
            <a:r>
              <a:rPr lang="en-US" baseline="0" dirty="0" smtClean="0"/>
              <a:t> DRY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CC0961-E261-0245-8688-FCA12270BD9B}" type="slidenum">
              <a:rPr lang="en-US"/>
              <a:pPr/>
              <a:t>4</a:t>
            </a:fld>
            <a:endParaRPr lang="en-US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0B35BE-6A91-864C-8B78-548CA6150880}" type="slidenum">
              <a:rPr lang="en-US"/>
              <a:pPr/>
              <a:t>5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5FC7D6-73FA-C846-8BB9-A438FEC9D332}" type="slidenum">
              <a:rPr lang="en-US"/>
              <a:pPr/>
              <a:t>6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86238D-E9C2-D448-A603-974F30B53C0B}" type="slidenum">
              <a:rPr lang="en-US"/>
              <a:pPr/>
              <a:t>7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A947B1-F7EE-424C-BF49-79224E14CCD5}" type="slidenum">
              <a:rPr lang="en-US"/>
              <a:pPr/>
              <a:t>9</a:t>
            </a:fld>
            <a:endParaRPr 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5FC7D6-73FA-C846-8BB9-A438FEC9D332}" type="slidenum">
              <a:rPr lang="en-US"/>
              <a:pPr/>
              <a:t>11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should be designed</a:t>
            </a:r>
            <a:r>
              <a:rPr lang="en-US" baseline="0" dirty="0" smtClean="0"/>
              <a:t> to reduce its overall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4563" cy="1620838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0FD7B50-5DC2-2843-80E8-1182AD49CE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8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4D82869-3104-C44B-857B-9A9A71E77F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4563" y="301625"/>
            <a:ext cx="2262187" cy="6443663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8925" cy="6443663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9A2E868-C241-674D-9494-791F9EA533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0611CE-78EC-B04B-8D88-993FBA9B4D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4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6E45ADF-1AD7-0E47-A2EB-CBCCE5AF13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4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49762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770063"/>
            <a:ext cx="445135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4B457A8-3881-3E4A-973D-6C59957F8E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42307B-EBF4-2845-9472-B3C50CCC63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9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2B83CE-C65B-214D-9C31-654468E0E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BC45CF2-FF8F-0C4A-B111-2928307529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2450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507341-EA1B-1549-BCD1-821B06053C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7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FD589CB-12AB-D54E-A24E-002621E859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3512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53512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503238" y="6889750"/>
            <a:ext cx="23368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446463" y="6889750"/>
            <a:ext cx="31829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3203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23FA47A1-048A-5B4D-A04A-AD843EF1B4E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ichel.grootjans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Bad%20Code-SD.mp4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hyperlink" Target="http://www.joelonsoftware.com/articles/Wro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5" Type="http://schemas.microsoft.com/office/2007/relationships/hdphoto" Target="../media/hdphoto1.wdp"/><Relationship Id="rId6" Type="http://schemas.openxmlformats.org/officeDocument/2006/relationships/image" Target="../media/image37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7611" y="4285481"/>
            <a:ext cx="7053263" cy="193198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michel.grootjans@smallsteps.be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michelgrootjans</a:t>
            </a:r>
            <a:endParaRPr lang="en-US" dirty="0" smtClean="0"/>
          </a:p>
          <a:p>
            <a:r>
              <a:rPr lang="en-US" dirty="0" err="1" smtClean="0"/>
              <a:t>michelgrootjans</a:t>
            </a:r>
            <a:endParaRPr lang="en-US" dirty="0" smtClean="0"/>
          </a:p>
        </p:txBody>
      </p:sp>
      <p:pic>
        <p:nvPicPr>
          <p:cNvPr id="4" name="Picture 3" descr="TwitterBi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55" y="4933553"/>
            <a:ext cx="571500" cy="520700"/>
          </a:xfrm>
          <a:prstGeom prst="rect">
            <a:avLst/>
          </a:prstGeom>
        </p:spPr>
      </p:pic>
      <p:pic>
        <p:nvPicPr>
          <p:cNvPr id="5" name="Picture 4" descr="em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87" y="4141465"/>
            <a:ext cx="822857" cy="82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755" y="5437609"/>
            <a:ext cx="823986" cy="8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“Any </a:t>
            </a:r>
            <a:r>
              <a:rPr lang="en-US" dirty="0" smtClean="0"/>
              <a:t>monkey can </a:t>
            </a:r>
            <a:r>
              <a:rPr lang="en-US" dirty="0"/>
              <a:t>write code that a computer can </a:t>
            </a:r>
            <a:r>
              <a:rPr lang="en-US" dirty="0" smtClean="0"/>
              <a:t>understand.</a:t>
            </a:r>
          </a:p>
          <a:p>
            <a:r>
              <a:rPr lang="en-US" dirty="0" smtClean="0"/>
              <a:t>Good apes write </a:t>
            </a:r>
            <a:r>
              <a:rPr lang="en-US" dirty="0"/>
              <a:t>code </a:t>
            </a:r>
            <a:r>
              <a:rPr lang="en-US" dirty="0" smtClean="0"/>
              <a:t>that an orang-</a:t>
            </a:r>
            <a:r>
              <a:rPr lang="en-US" dirty="0" err="1" smtClean="0"/>
              <a:t>utang</a:t>
            </a:r>
            <a:r>
              <a:rPr lang="en-US" dirty="0" smtClean="0"/>
              <a:t> can </a:t>
            </a:r>
            <a:r>
              <a:rPr lang="en-US" dirty="0"/>
              <a:t>understand.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-- The Librarian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Commands</a:t>
            </a:r>
          </a:p>
        </p:txBody>
      </p:sp>
      <p:graphicFrame>
        <p:nvGraphicFramePr>
          <p:cNvPr id="819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04151"/>
              </p:ext>
            </p:extLst>
          </p:nvPr>
        </p:nvGraphicFramePr>
        <p:xfrm>
          <a:off x="503238" y="1770063"/>
          <a:ext cx="9210675" cy="3806413"/>
        </p:xfrm>
        <a:graphic>
          <a:graphicData uri="http://schemas.openxmlformats.org/drawingml/2006/table">
            <a:tbl>
              <a:tblPr/>
              <a:tblGrid>
                <a:gridCol w="1590675"/>
                <a:gridCol w="987425"/>
                <a:gridCol w="6632575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Command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Symbol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Meaning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&gt;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&lt;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+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-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output the ASCII character from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,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input to the integer at the pointer (ASCII).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[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forward to the statement after the corresponding Ook? Ook! if the byte at the pointer is 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]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back to the statement after the corresponding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!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? if the byte at the pointer is nonzero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3280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not about</a:t>
            </a:r>
            <a:r>
              <a:rPr lang="en-US" baseline="0" dirty="0" smtClean="0"/>
              <a:t> </a:t>
            </a:r>
            <a:r>
              <a:rPr lang="en-US" baseline="0" dirty="0" smtClean="0">
                <a:solidFill>
                  <a:srgbClr val="FF0000"/>
                </a:solidFill>
              </a:rPr>
              <a:t>bits</a:t>
            </a:r>
            <a:r>
              <a:rPr lang="en-US" baseline="0" dirty="0" smtClean="0"/>
              <a:t>, </a:t>
            </a:r>
            <a:r>
              <a:rPr lang="en-US" baseline="0" dirty="0" smtClean="0">
                <a:solidFill>
                  <a:srgbClr val="FF0000"/>
                </a:solidFill>
              </a:rPr>
              <a:t>bytes</a:t>
            </a:r>
            <a:r>
              <a:rPr lang="en-US" baseline="0" dirty="0" smtClean="0"/>
              <a:t> and </a:t>
            </a:r>
            <a:r>
              <a:rPr lang="en-US" baseline="0" dirty="0" smtClean="0">
                <a:solidFill>
                  <a:srgbClr val="FF0000"/>
                </a:solidFill>
              </a:rPr>
              <a:t>protocols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but </a:t>
            </a:r>
            <a:r>
              <a:rPr lang="en-US" baseline="0" dirty="0" smtClean="0">
                <a:solidFill>
                  <a:srgbClr val="00CC99"/>
                </a:solidFill>
              </a:rPr>
              <a:t>profits</a:t>
            </a:r>
            <a:r>
              <a:rPr lang="en-US" baseline="0" dirty="0" smtClean="0"/>
              <a:t>, </a:t>
            </a:r>
            <a:r>
              <a:rPr lang="en-US" baseline="0" dirty="0" smtClean="0">
                <a:solidFill>
                  <a:srgbClr val="00CC99"/>
                </a:solidFill>
              </a:rPr>
              <a:t>losses</a:t>
            </a:r>
            <a:r>
              <a:rPr lang="en-US" baseline="0" dirty="0" smtClean="0"/>
              <a:t> and </a:t>
            </a:r>
            <a:r>
              <a:rPr lang="en-US" baseline="0" dirty="0" smtClean="0">
                <a:solidFill>
                  <a:schemeClr val="accent1"/>
                </a:solidFill>
              </a:rPr>
              <a:t>margins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-- Lou Gerstner</a:t>
            </a:r>
          </a:p>
        </p:txBody>
      </p:sp>
    </p:spTree>
    <p:extLst>
      <p:ext uri="{BB962C8B-B14F-4D97-AF65-F5344CB8AC3E}">
        <p14:creationId xmlns:p14="http://schemas.microsoft.com/office/powerpoint/2010/main" val="118904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766631"/>
              </p:ext>
            </p:extLst>
          </p:nvPr>
        </p:nvGraphicFramePr>
        <p:xfrm>
          <a:off x="503238" y="1770063"/>
          <a:ext cx="9053511" cy="518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381"/>
                <a:gridCol w="360040"/>
                <a:gridCol w="69670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total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develop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maintain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183537"/>
              </p:ext>
            </p:extLst>
          </p:nvPr>
        </p:nvGraphicFramePr>
        <p:xfrm>
          <a:off x="501427" y="2701305"/>
          <a:ext cx="9505056" cy="518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/>
                <a:gridCol w="360040"/>
                <a:gridCol w="74168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maintain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understand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change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test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deploy</a:t>
                      </a:r>
                      <a:endParaRPr lang="en-US" sz="2800" baseline="-25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Up Arrow 8"/>
          <p:cNvSpPr/>
          <p:nvPr/>
        </p:nvSpPr>
        <p:spPr bwMode="auto">
          <a:xfrm>
            <a:off x="3597771" y="3349377"/>
            <a:ext cx="504056" cy="108012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6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r="21319"/>
          <a:stretch/>
        </p:blipFill>
        <p:spPr>
          <a:xfrm>
            <a:off x="5045067" y="1592150"/>
            <a:ext cx="4601376" cy="571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to understand</a:t>
            </a:r>
          </a:p>
          <a:p>
            <a:r>
              <a:rPr lang="en-US" dirty="0" smtClean="0"/>
              <a:t>=&gt; Easier to change</a:t>
            </a:r>
          </a:p>
          <a:p>
            <a:r>
              <a:rPr lang="en-US" dirty="0"/>
              <a:t>=&gt; Easier </a:t>
            </a:r>
            <a:r>
              <a:rPr lang="en-US" dirty="0" smtClean="0"/>
              <a:t>to</a:t>
            </a:r>
            <a:r>
              <a:rPr lang="en-US" baseline="0" dirty="0" smtClean="0"/>
              <a:t> test</a:t>
            </a:r>
          </a:p>
          <a:p>
            <a:r>
              <a:rPr lang="en-US" dirty="0"/>
              <a:t>=&gt; </a:t>
            </a:r>
            <a:r>
              <a:rPr lang="en-US" baseline="0" dirty="0" smtClean="0"/>
              <a:t>Cheaper to maintain</a:t>
            </a:r>
          </a:p>
        </p:txBody>
      </p:sp>
    </p:spTree>
    <p:extLst>
      <p:ext uri="{BB962C8B-B14F-4D97-AF65-F5344CB8AC3E}">
        <p14:creationId xmlns:p14="http://schemas.microsoft.com/office/powerpoint/2010/main" val="157590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In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“There are two ways of constructing a software design. 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way is to make it so simple that there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obviously no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deficiencies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And </a:t>
            </a:r>
            <a:r>
              <a:rPr lang="en-US" dirty="0"/>
              <a:t>the other way is to make it so complicated that there are </a:t>
            </a:r>
            <a:r>
              <a:rPr lang="en-US" dirty="0">
                <a:solidFill>
                  <a:srgbClr val="FF0000"/>
                </a:solidFill>
              </a:rPr>
              <a:t>no obvious deficiencies</a:t>
            </a:r>
            <a:r>
              <a:rPr lang="en-US" dirty="0"/>
              <a:t>.”</a:t>
            </a:r>
          </a:p>
          <a:p>
            <a:r>
              <a:rPr lang="en-US" i="1" dirty="0" smtClean="0"/>
              <a:t>-- C.A.R</a:t>
            </a:r>
            <a:r>
              <a:rPr lang="en-US" i="1" dirty="0"/>
              <a:t>. </a:t>
            </a:r>
            <a:r>
              <a:rPr lang="en-US" i="1" dirty="0" smtClean="0"/>
              <a:t>Hoare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For whom?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your </a:t>
            </a:r>
            <a:r>
              <a:rPr lang="en-US" dirty="0" smtClean="0"/>
              <a:t>audience</a:t>
            </a:r>
            <a:br>
              <a:rPr lang="en-US" dirty="0" smtClean="0"/>
            </a:br>
            <a:r>
              <a:rPr lang="en-US" sz="3200" dirty="0" smtClean="0"/>
              <a:t>Who are you writing for?</a:t>
            </a:r>
            <a:endParaRPr lang="en-US" sz="3200" dirty="0"/>
          </a:p>
        </p:txBody>
      </p:sp>
      <p:pic>
        <p:nvPicPr>
          <p:cNvPr id="5" name="Content Placeholder 4" descr="know_your_audien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0" b="87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02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computer</a:t>
            </a:r>
            <a:endParaRPr lang="en-US" dirty="0"/>
          </a:p>
        </p:txBody>
      </p:sp>
      <p:pic>
        <p:nvPicPr>
          <p:cNvPr id="4" name="Content Placeholder 3" descr="program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4" b="13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785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An example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/>
              <a:t>The librarian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35" y="1405161"/>
            <a:ext cx="9217024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800" i="1" dirty="0">
                <a:solidFill>
                  <a:srgbClr val="CCFFCC"/>
                </a:solidFill>
                <a:latin typeface="Consolas"/>
                <a:cs typeface="Consolas"/>
              </a:rPr>
              <a:t>//Dear future me. Please forgive me</a:t>
            </a: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800" i="1" dirty="0">
                <a:solidFill>
                  <a:srgbClr val="CCFFCC"/>
                </a:solidFill>
                <a:latin typeface="Consolas"/>
                <a:cs typeface="Consolas"/>
              </a:rPr>
              <a:t>/I can't even begin to express how sorry I am</a:t>
            </a: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  <a:endParaRPr lang="en-US" sz="28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1467" y="3061345"/>
            <a:ext cx="885698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/>
              <a:t>“</a:t>
            </a:r>
            <a:r>
              <a:rPr lang="en-US" sz="4000" dirty="0"/>
              <a:t>Any code of your own that you haven’t looked at for six or more months might as well have been written by someone else.”</a:t>
            </a:r>
          </a:p>
          <a:p>
            <a:pPr>
              <a:lnSpc>
                <a:spcPct val="120000"/>
              </a:lnSpc>
            </a:pPr>
            <a:r>
              <a:rPr lang="en-US" sz="2400" i="1" dirty="0" smtClean="0"/>
              <a:t>-- </a:t>
            </a:r>
            <a:r>
              <a:rPr lang="en-US" sz="2400" i="1" dirty="0" err="1" smtClean="0"/>
              <a:t>Eagleson’s</a:t>
            </a:r>
            <a:r>
              <a:rPr lang="en-US" sz="2400" i="1" dirty="0" smtClean="0"/>
              <a:t> Law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541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659" y="1405161"/>
            <a:ext cx="5328592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no comments for you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it was hard to write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so it should be hard to read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9189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555" y="1405161"/>
            <a:ext cx="8136904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I am not responsible of this code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They made me write it, against my will.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411" y="2413273"/>
            <a:ext cx="9361040" cy="192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Always </a:t>
            </a:r>
            <a:r>
              <a:rPr lang="en-US" sz="3200" dirty="0"/>
              <a:t>code as if the guy who ends up maintaining your code will be a violent psychopath who knows where you </a:t>
            </a:r>
            <a:r>
              <a:rPr lang="en-US" sz="3200" dirty="0" smtClean="0"/>
              <a:t>live</a:t>
            </a:r>
            <a:endParaRPr lang="en-US" sz="3200" dirty="0"/>
          </a:p>
          <a:p>
            <a:r>
              <a:rPr lang="en-US" sz="3200" i="1" dirty="0" smtClean="0"/>
              <a:t>-- Martin Golding</a:t>
            </a:r>
            <a:endParaRPr lang="en-US" sz="3200" dirty="0"/>
          </a:p>
        </p:txBody>
      </p:sp>
      <p:pic>
        <p:nvPicPr>
          <p:cNvPr id="5" name="Picture 4" descr="Hannibal_Lec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43" y="4501505"/>
            <a:ext cx="5181948" cy="2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11" y="1405161"/>
            <a:ext cx="9433048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</a:t>
            </a:r>
            <a:endParaRPr lang="en-US" sz="2400" i="1" dirty="0" smtClean="0">
              <a:solidFill>
                <a:srgbClr val="CCFFCC"/>
              </a:solidFill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Dear maintainer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Once you are done trying to 'optimize' this routine,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and have realized what a terrible mistake that was,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please increment the following counter as a warning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to the next guy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</a:t>
            </a:r>
            <a:r>
              <a:rPr lang="en-US" sz="2400" i="1" dirty="0" err="1">
                <a:solidFill>
                  <a:srgbClr val="CCFFCC"/>
                </a:solidFill>
                <a:latin typeface="Consolas"/>
                <a:cs typeface="Consolas"/>
              </a:rPr>
              <a:t>total_hours_wasted_here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 = 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16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8728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next boss</a:t>
            </a:r>
            <a:endParaRPr lang="en-US" dirty="0"/>
          </a:p>
        </p:txBody>
      </p:sp>
      <p:pic>
        <p:nvPicPr>
          <p:cNvPr id="4" name="Content Placeholder 3" descr="tips-for-creating-a-resume-746314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9" b="159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666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time_messa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1180" r="154" b="-222"/>
          <a:stretch/>
        </p:blipFill>
        <p:spPr>
          <a:xfrm>
            <a:off x="285403" y="1693193"/>
            <a:ext cx="9479307" cy="4055095"/>
          </a:xfrm>
        </p:spPr>
      </p:pic>
    </p:spTree>
    <p:extLst>
      <p:ext uri="{BB962C8B-B14F-4D97-AF65-F5344CB8AC3E}">
        <p14:creationId xmlns:p14="http://schemas.microsoft.com/office/powerpoint/2010/main" val="325309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cancel?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7" t="-351" r="-202" b="32"/>
          <a:stretch/>
        </p:blipFill>
        <p:spPr>
          <a:xfrm>
            <a:off x="717451" y="1909217"/>
            <a:ext cx="9101966" cy="4258419"/>
          </a:xfrm>
        </p:spPr>
      </p:pic>
    </p:spTree>
    <p:extLst>
      <p:ext uri="{BB962C8B-B14F-4D97-AF65-F5344CB8AC3E}">
        <p14:creationId xmlns:p14="http://schemas.microsoft.com/office/powerpoint/2010/main" val="72453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nokia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862" r="-81" b="-734"/>
          <a:stretch/>
        </p:blipFill>
        <p:spPr>
          <a:xfrm>
            <a:off x="429419" y="1621185"/>
            <a:ext cx="9399756" cy="3024336"/>
          </a:xfrm>
        </p:spPr>
      </p:pic>
    </p:spTree>
    <p:extLst>
      <p:ext uri="{BB962C8B-B14F-4D97-AF65-F5344CB8AC3E}">
        <p14:creationId xmlns:p14="http://schemas.microsoft.com/office/powerpoint/2010/main" val="196931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installers</a:t>
            </a:r>
            <a:endParaRPr lang="en-US" dirty="0"/>
          </a:p>
        </p:txBody>
      </p:sp>
      <p:pic>
        <p:nvPicPr>
          <p:cNvPr id="4" name="Content Placeholder 3" descr="Screen shot 2012-04-21 at 12.29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93" b="-54793"/>
          <a:stretch>
            <a:fillRect/>
          </a:stretch>
        </p:blipFill>
        <p:spPr>
          <a:xfrm>
            <a:off x="-2629" y="1333153"/>
            <a:ext cx="10078492" cy="553848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81547" y="1405162"/>
            <a:ext cx="820891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//When I wrote this,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//only God and I understood what I was doing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//Now, God only knows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5636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What not?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 smtClean="0"/>
              <a:t>Ook</a:t>
            </a:r>
            <a:endParaRPr 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A programming language designed for </a:t>
            </a:r>
            <a:r>
              <a:rPr lang="en-US" dirty="0" err="1"/>
              <a:t>orang-utans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hlinkClick r:id="rId2" action="ppaction://hlinkfile"/>
              </a:rPr>
              <a:t>Bad Code -- Bob Martin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0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goes wrong with software?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Code ROTS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first release</a:t>
            </a:r>
            <a:endParaRPr lang="en-US" dirty="0"/>
          </a:p>
        </p:txBody>
      </p:sp>
      <p:pic>
        <p:nvPicPr>
          <p:cNvPr id="20482" name="Picture 3" descr="clean_cab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620838"/>
            <a:ext cx="6375400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After 3 years of maintenance</a:t>
            </a:r>
            <a:endParaRPr lang="en-US" dirty="0"/>
          </a:p>
        </p:txBody>
      </p:sp>
      <p:pic>
        <p:nvPicPr>
          <p:cNvPr id="21506" name="Picture 2" descr="yellow_cab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549400"/>
            <a:ext cx="73660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>
                <a:solidFill>
                  <a:srgbClr val="FFFF00"/>
                </a:solidFill>
              </a:rPr>
              <a:t>Software</a:t>
            </a:r>
            <a:r>
              <a:rPr lang="en-US" sz="2800" dirty="0" smtClean="0"/>
              <a:t> today is very much like an </a:t>
            </a:r>
            <a:r>
              <a:rPr lang="en-US" sz="2800" dirty="0" smtClean="0">
                <a:solidFill>
                  <a:srgbClr val="FFFF00"/>
                </a:solidFill>
              </a:rPr>
              <a:t>Egyptian pyramid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millions of bricks </a:t>
            </a:r>
            <a:r>
              <a:rPr lang="en-US" sz="2800" dirty="0" smtClean="0">
                <a:solidFill>
                  <a:srgbClr val="FFFF00"/>
                </a:solidFill>
              </a:rPr>
              <a:t>piled</a:t>
            </a:r>
            <a:r>
              <a:rPr lang="en-US" sz="2800" dirty="0" smtClean="0"/>
              <a:t> on top of each other,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</a:t>
            </a:r>
            <a:r>
              <a:rPr lang="en-US" sz="2800" smtClean="0">
                <a:solidFill>
                  <a:srgbClr val="FFFF00"/>
                </a:solidFill>
              </a:rPr>
              <a:t>no</a:t>
            </a:r>
            <a:r>
              <a:rPr lang="en-US" sz="2800" smtClean="0"/>
              <a:t> structural </a:t>
            </a:r>
            <a:r>
              <a:rPr lang="en-US" sz="2800" smtClean="0">
                <a:solidFill>
                  <a:srgbClr val="FFFF00"/>
                </a:solidFill>
              </a:rPr>
              <a:t>integrity</a:t>
            </a:r>
            <a:r>
              <a:rPr lang="en-US" sz="2800" smtClean="0"/>
              <a:t>,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15265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but just done by </a:t>
            </a:r>
            <a:r>
              <a:rPr lang="en-US" sz="2800" smtClean="0">
                <a:solidFill>
                  <a:srgbClr val="FFFF00"/>
                </a:solidFill>
              </a:rPr>
              <a:t>brute force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728912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but just done by brute force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and thousands of </a:t>
            </a:r>
            <a:r>
              <a:rPr lang="en-US" sz="2800" smtClean="0">
                <a:solidFill>
                  <a:srgbClr val="FFFF00"/>
                </a:solidFill>
              </a:rPr>
              <a:t>slaves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3305175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but just done by brute force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and thousands of slaves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-- Alan Kay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design principles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A programming language should be writable and readable by </a:t>
            </a:r>
            <a:r>
              <a:rPr lang="en-US" dirty="0" err="1"/>
              <a:t>orang-utans</a:t>
            </a:r>
            <a:r>
              <a:rPr lang="en-US" dirty="0"/>
              <a:t>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To this end, the syntax should be simple, easy to remember, and not mention the word "monkey".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Bananas are good.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9419" y="901105"/>
            <a:ext cx="9053513" cy="553878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public string rom2num(string r)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"I") return "1";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"II") return "2";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"III") return "3";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"IV") return "4";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"V") return "5";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"VI") return "6";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"VII") return "7";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"VIII") return "8";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"IX") return "9";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 Snipped LOTS of "code" here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"MMVIII") return "2008";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"MMIX") return "2009";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"MMX") return "2010";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"MMXI") return "2011";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return "E";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257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73435" y="1045121"/>
            <a:ext cx="9053513" cy="497522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$times =  array(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"" =&gt; "",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"12:00:00" =&gt; "12:00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"12:30:00" =&gt; "12:30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"13:00:00" =&gt; "1:00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"13:30:00" =&gt; "1:30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"14:00:00" =&gt; "2:00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"14:30:00" =&gt; "2:30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"15:00:00" =&gt; "3:00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"15:30:00" =&gt; "3:30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"16:00:00" =&gt; "4:00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"16:30:00" =&gt; "4:30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"17:00:00" =&gt; "5:00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"17:30:00" =&gt; "5:30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"18:00:00" =&gt; "6:00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"18:30:00" =&gt; "6:30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"WY" =&gt; "Wyoming");</a:t>
            </a:r>
            <a:endParaRPr lang="en-US" sz="18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431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01427" y="1333153"/>
            <a:ext cx="9053513" cy="497522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function </a:t>
            </a:r>
            <a:r>
              <a:rPr lang="en-US" sz="1800" dirty="0" err="1">
                <a:latin typeface="Consolas"/>
                <a:cs typeface="Consolas"/>
              </a:rPr>
              <a:t>doseq</a:t>
            </a:r>
            <a:r>
              <a:rPr lang="en-US" sz="1800" dirty="0">
                <a:latin typeface="Consolas"/>
                <a:cs typeface="Consolas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dim a, b, c, d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b = #11/4/2007 7:04:21 PM#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a = </a:t>
            </a:r>
            <a:r>
              <a:rPr lang="en-US" sz="1800" dirty="0" err="1">
                <a:latin typeface="Consolas"/>
                <a:cs typeface="Consolas"/>
              </a:rPr>
              <a:t>datediff</a:t>
            </a:r>
            <a:r>
              <a:rPr lang="en-US" sz="1800" dirty="0">
                <a:latin typeface="Consolas"/>
                <a:cs typeface="Consolas"/>
              </a:rPr>
              <a:t>("s", b, now)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a = a + 1194231874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</a:t>
            </a:r>
            <a:r>
              <a:rPr lang="en-US" sz="1800" dirty="0" err="1">
                <a:latin typeface="Consolas"/>
                <a:cs typeface="Consolas"/>
              </a:rPr>
              <a:t>doseq</a:t>
            </a:r>
            <a:r>
              <a:rPr lang="en-US" sz="1800" dirty="0">
                <a:latin typeface="Consolas"/>
                <a:cs typeface="Consolas"/>
              </a:rPr>
              <a:t> = a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 end </a:t>
            </a:r>
            <a:r>
              <a:rPr lang="en-US" sz="1800" dirty="0">
                <a:latin typeface="Consolas"/>
                <a:cs typeface="Consolas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1621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meets_criteria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6" r="-12286"/>
          <a:stretch>
            <a:fillRect/>
          </a:stretch>
        </p:blipFill>
        <p:spPr>
          <a:xfrm>
            <a:off x="501650" y="1333500"/>
            <a:ext cx="9053513" cy="4975225"/>
          </a:xfrm>
        </p:spPr>
      </p:pic>
    </p:spTree>
    <p:extLst>
      <p:ext uri="{BB962C8B-B14F-4D97-AF65-F5344CB8AC3E}">
        <p14:creationId xmlns:p14="http://schemas.microsoft.com/office/powerpoint/2010/main" val="21908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Legibility</a:t>
            </a:r>
            <a:endParaRPr lang="en-US" dirty="0"/>
          </a:p>
        </p:txBody>
      </p:sp>
      <p:pic>
        <p:nvPicPr>
          <p:cNvPr id="4" name="Content Placeholder 3" descr="illegibl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78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055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Understandability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You</a:t>
            </a:r>
            <a:r>
              <a:rPr lang="en-US" baseline="0" dirty="0" smtClean="0"/>
              <a:t> need to know the technology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9" b="27721"/>
          <a:stretch/>
        </p:blipFill>
        <p:spPr bwMode="auto">
          <a:xfrm>
            <a:off x="2286000" y="2473049"/>
            <a:ext cx="5411788" cy="323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13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You need to know the language</a:t>
            </a:r>
          </a:p>
          <a:p>
            <a:pPr lvl="1"/>
            <a:r>
              <a:rPr lang="en-US" dirty="0" smtClean="0"/>
              <a:t>Synchronized interactive conglomeration</a:t>
            </a:r>
          </a:p>
          <a:p>
            <a:pPr lvl="1"/>
            <a:r>
              <a:rPr lang="en-US" dirty="0" smtClean="0"/>
              <a:t>Right-sized static pricing structure</a:t>
            </a:r>
          </a:p>
          <a:p>
            <a:pPr lvl="1"/>
            <a:r>
              <a:rPr lang="en-US" dirty="0" smtClean="0"/>
              <a:t>Cross-group intangible</a:t>
            </a:r>
            <a:r>
              <a:rPr lang="en-US" baseline="0" dirty="0" smtClean="0"/>
              <a:t> process improvement</a:t>
            </a:r>
          </a:p>
          <a:p>
            <a:pPr lvl="1"/>
            <a:r>
              <a:rPr lang="en-US" dirty="0" smtClean="0"/>
              <a:t>Synergized flow catchments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Understandability</a:t>
            </a:r>
            <a:endParaRPr lang="en-US" dirty="0"/>
          </a:p>
        </p:txBody>
      </p:sp>
      <p:pic>
        <p:nvPicPr>
          <p:cNvPr id="5" name="Content Placeholder 4" descr="dilbert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" t="51723" r="50580" b="766"/>
          <a:stretch/>
        </p:blipFill>
        <p:spPr>
          <a:xfrm>
            <a:off x="1077491" y="2557289"/>
            <a:ext cx="7807473" cy="3384376"/>
          </a:xfrm>
        </p:spPr>
      </p:pic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algn="ctr"/>
            <a:r>
              <a:rPr lang="en-US" dirty="0" smtClean="0"/>
              <a:t>The combination of words need to make sense</a:t>
            </a:r>
          </a:p>
        </p:txBody>
      </p:sp>
    </p:spTree>
    <p:extLst>
      <p:ext uri="{BB962C8B-B14F-4D97-AF65-F5344CB8AC3E}">
        <p14:creationId xmlns:p14="http://schemas.microsoft.com/office/powerpoint/2010/main" val="325806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</a:t>
            </a:r>
            <a:endParaRPr lang="en-US" dirty="0"/>
          </a:p>
        </p:txBody>
      </p:sp>
      <p:pic>
        <p:nvPicPr>
          <p:cNvPr id="4" name="Content Placeholder 3" descr="bakery_machin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3" b="1153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766123" y="7093793"/>
            <a:ext cx="2827742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The bakery – Joel </a:t>
            </a:r>
            <a:r>
              <a:rPr lang="en-US" dirty="0" err="1" smtClean="0">
                <a:hlinkClick r:id="rId4"/>
              </a:rPr>
              <a:t>Spolski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237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Syntax elements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!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to learn what </a:t>
            </a:r>
            <a:r>
              <a:rPr lang="en-US" smtClean="0"/>
              <a:t>clean means</a:t>
            </a:r>
            <a:endParaRPr lang="en-US" dirty="0"/>
          </a:p>
        </p:txBody>
      </p:sp>
      <p:pic>
        <p:nvPicPr>
          <p:cNvPr id="4" name="Content Placeholder 3" descr="taystee1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524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71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palest ink is better than the best memory</a:t>
            </a:r>
          </a:p>
          <a:p>
            <a:pPr lvl="0"/>
            <a:r>
              <a:rPr lang="en-US" dirty="0" smtClean="0"/>
              <a:t>-- </a:t>
            </a:r>
            <a:r>
              <a:rPr lang="en-US" smtClean="0"/>
              <a:t>Chinese</a:t>
            </a:r>
            <a:r>
              <a:rPr lang="en-US" baseline="0" smtClean="0"/>
              <a:t> proverb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146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f-you-want-them-to-rtfm[3]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15" r="536" b="936"/>
          <a:stretch/>
        </p:blipFill>
        <p:spPr>
          <a:xfrm>
            <a:off x="501427" y="510165"/>
            <a:ext cx="9005015" cy="6668446"/>
          </a:xfrm>
        </p:spPr>
      </p:pic>
    </p:spTree>
    <p:extLst>
      <p:ext uri="{BB962C8B-B14F-4D97-AF65-F5344CB8AC3E}">
        <p14:creationId xmlns:p14="http://schemas.microsoft.com/office/powerpoint/2010/main" val="303945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environment</a:t>
            </a:r>
            <a:endParaRPr lang="en-US" dirty="0"/>
          </a:p>
        </p:txBody>
      </p:sp>
      <p:pic>
        <p:nvPicPr>
          <p:cNvPr id="4" name="Picture 3" descr="architect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6" b="47037"/>
          <a:stretch/>
        </p:blipFill>
        <p:spPr>
          <a:xfrm>
            <a:off x="141387" y="3221171"/>
            <a:ext cx="5184576" cy="3115293"/>
          </a:xfrm>
          <a:prstGeom prst="rect">
            <a:avLst/>
          </a:prstGeom>
        </p:spPr>
      </p:pic>
      <p:pic>
        <p:nvPicPr>
          <p:cNvPr id="5" name="Picture 4" descr="architect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6" b="4215"/>
          <a:stretch/>
        </p:blipFill>
        <p:spPr>
          <a:xfrm>
            <a:off x="4893915" y="3221171"/>
            <a:ext cx="5171830" cy="31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design</a:t>
            </a:r>
          </a:p>
        </p:txBody>
      </p:sp>
      <p:pic>
        <p:nvPicPr>
          <p:cNvPr id="6" name="Picture 5" descr="sequence_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1" y="2557289"/>
            <a:ext cx="8010293" cy="60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steps needed to install</a:t>
            </a:r>
            <a:endParaRPr lang="en-US" dirty="0"/>
          </a:p>
        </p:txBody>
      </p:sp>
      <p:pic>
        <p:nvPicPr>
          <p:cNvPr id="4" name="Picture 3" descr="ikea-funny-instruction-manu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9"/>
          <a:stretch/>
        </p:blipFill>
        <p:spPr>
          <a:xfrm>
            <a:off x="357411" y="2989337"/>
            <a:ext cx="4063621" cy="3820812"/>
          </a:xfrm>
          <a:prstGeom prst="rect">
            <a:avLst/>
          </a:prstGeom>
        </p:spPr>
      </p:pic>
      <p:pic>
        <p:nvPicPr>
          <p:cNvPr id="5" name="Picture 4" descr="ikea-funny-instruction-manu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2"/>
          <a:stretch/>
        </p:blipFill>
        <p:spPr>
          <a:xfrm>
            <a:off x="5006758" y="3029038"/>
            <a:ext cx="4063621" cy="37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7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7" name="Picture 6" descr="Screen shot 2012-04-08 at 14.23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35" y="2845321"/>
            <a:ext cx="5283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3035300"/>
            <a:ext cx="7874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1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Commands</a:t>
            </a:r>
          </a:p>
        </p:txBody>
      </p:sp>
      <p:graphicFrame>
        <p:nvGraphicFramePr>
          <p:cNvPr id="819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121620"/>
              </p:ext>
            </p:extLst>
          </p:nvPr>
        </p:nvGraphicFramePr>
        <p:xfrm>
          <a:off x="503238" y="1770063"/>
          <a:ext cx="9210675" cy="3806413"/>
        </p:xfrm>
        <a:graphic>
          <a:graphicData uri="http://schemas.openxmlformats.org/drawingml/2006/table">
            <a:tbl>
              <a:tblPr/>
              <a:tblGrid>
                <a:gridCol w="1590675"/>
                <a:gridCol w="987425"/>
                <a:gridCol w="6632575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Command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Symbol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Meaning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&gt;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&lt;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+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-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output the ASCII character from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,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input to the integer at the pointer (ASCII).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[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forward to the statement after the corresponding Ook? Ook! if the byte at the pointer is 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]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back to the statement after the corresponding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!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? if the byte at the pointer is nonzero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6" name="Picture 5" descr="orange_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5" y="2341265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Commenting the </a:t>
            </a:r>
            <a:r>
              <a:rPr lang="en-US" sz="2800" dirty="0" smtClean="0"/>
              <a:t>obvious: There’s even a tool for that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47" y="2269257"/>
            <a:ext cx="7162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70063"/>
            <a:ext cx="9053512" cy="4975225"/>
          </a:xfrm>
        </p:spPr>
        <p:txBody>
          <a:bodyPr/>
          <a:lstStyle/>
          <a:p>
            <a:r>
              <a:rPr lang="en-US" sz="2800" dirty="0"/>
              <a:t>Commenting the </a:t>
            </a:r>
            <a:r>
              <a:rPr lang="en-US" sz="2800" dirty="0" smtClean="0"/>
              <a:t>obvious: There’s even a tool for that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977" t="30819" r="12880" b="11128"/>
          <a:stretch/>
        </p:blipFill>
        <p:spPr>
          <a:xfrm>
            <a:off x="2474294" y="2701305"/>
            <a:ext cx="5111401" cy="34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comments</a:t>
            </a:r>
            <a:endParaRPr lang="en-US" baseline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7451" y="2269257"/>
            <a:ext cx="8928992" cy="5246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CFFCC"/>
                </a:solidFill>
              </a:rPr>
              <a:t>/* Name: </a:t>
            </a:r>
            <a:r>
              <a:rPr lang="en-US" sz="1200" dirty="0" err="1">
                <a:solidFill>
                  <a:srgbClr val="CCFFCC"/>
                </a:solidFill>
              </a:rPr>
              <a:t>CopyString</a:t>
            </a:r>
            <a:endParaRPr lang="en-US" sz="1200" dirty="0">
              <a:solidFill>
                <a:srgbClr val="CCFFCC"/>
              </a:solidFill>
            </a:endParaRP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Purpose: 	This routine copies a string from the source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string (source) to the target string (target)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</a:t>
            </a:r>
          </a:p>
          <a:p>
            <a:r>
              <a:rPr lang="en-US" sz="1200" dirty="0">
                <a:solidFill>
                  <a:srgbClr val="CCFFCC"/>
                </a:solidFill>
              </a:rPr>
              <a:t>Algorithm:	It gets the length of "source" and then copies </a:t>
            </a:r>
            <a:r>
              <a:rPr lang="en-US" sz="1200" dirty="0" smtClean="0">
                <a:solidFill>
                  <a:srgbClr val="CCFFCC"/>
                </a:solidFill>
              </a:rPr>
              <a:t>each character</a:t>
            </a:r>
            <a:r>
              <a:rPr lang="en-US" sz="1200" dirty="0">
                <a:solidFill>
                  <a:srgbClr val="CCFFCC"/>
                </a:solidFill>
              </a:rPr>
              <a:t>, one at a time, into "target". It uses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the loop index as an array index into both "</a:t>
            </a:r>
            <a:r>
              <a:rPr lang="en-US" sz="1200" dirty="0" smtClean="0">
                <a:solidFill>
                  <a:srgbClr val="CCFFCC"/>
                </a:solidFill>
              </a:rPr>
              <a:t>source” and </a:t>
            </a:r>
            <a:r>
              <a:rPr lang="en-US" sz="1200" dirty="0">
                <a:solidFill>
                  <a:srgbClr val="CCFFCC"/>
                </a:solidFill>
              </a:rPr>
              <a:t>"target" and increments the loop/array index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after each character is copied.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</a:t>
            </a:r>
          </a:p>
          <a:p>
            <a:r>
              <a:rPr lang="en-US" sz="1200" dirty="0">
                <a:solidFill>
                  <a:srgbClr val="CCFFCC"/>
                </a:solidFill>
              </a:rPr>
              <a:t>Inputs:		input	The string to be copied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Outputs:	output	The string to receive the copy of "input"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Interface assumptions: none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Modification history: none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Author:		</a:t>
            </a:r>
            <a:r>
              <a:rPr lang="en-US" sz="1200" dirty="0" smtClean="0">
                <a:solidFill>
                  <a:srgbClr val="CCFFCC"/>
                </a:solidFill>
              </a:rPr>
              <a:t>Dwight </a:t>
            </a:r>
            <a:r>
              <a:rPr lang="en-US" sz="1200" dirty="0">
                <a:solidFill>
                  <a:srgbClr val="CCFFCC"/>
                </a:solidFill>
              </a:rPr>
              <a:t>K. Coder</a:t>
            </a:r>
          </a:p>
          <a:p>
            <a:r>
              <a:rPr lang="en-US" sz="1200" dirty="0">
                <a:solidFill>
                  <a:srgbClr val="CCFFCC"/>
                </a:solidFill>
              </a:rPr>
              <a:t>Date Created:	10/01/04</a:t>
            </a:r>
          </a:p>
          <a:p>
            <a:r>
              <a:rPr lang="en-US" sz="1200" dirty="0">
                <a:solidFill>
                  <a:srgbClr val="CCFFCC"/>
                </a:solidFill>
              </a:rPr>
              <a:t>Phone:		</a:t>
            </a:r>
            <a:r>
              <a:rPr lang="en-US" sz="1200" dirty="0" smtClean="0">
                <a:solidFill>
                  <a:srgbClr val="CCFFCC"/>
                </a:solidFill>
              </a:rPr>
              <a:t>(</a:t>
            </a:r>
            <a:r>
              <a:rPr lang="en-US" sz="1200" dirty="0">
                <a:solidFill>
                  <a:srgbClr val="CCFFCC"/>
                </a:solidFill>
              </a:rPr>
              <a:t>555) 222-2255</a:t>
            </a:r>
          </a:p>
          <a:p>
            <a:r>
              <a:rPr lang="en-US" sz="1200" dirty="0">
                <a:solidFill>
                  <a:srgbClr val="CCFFCC"/>
                </a:solidFill>
              </a:rPr>
              <a:t>SSN:			</a:t>
            </a:r>
            <a:r>
              <a:rPr lang="en-US" sz="1200" dirty="0" smtClean="0">
                <a:solidFill>
                  <a:srgbClr val="CCFFCC"/>
                </a:solidFill>
              </a:rPr>
              <a:t>111</a:t>
            </a:r>
            <a:r>
              <a:rPr lang="en-US" sz="1200" dirty="0">
                <a:solidFill>
                  <a:srgbClr val="CCFFCC"/>
                </a:solidFill>
              </a:rPr>
              <a:t>-22-3333</a:t>
            </a:r>
          </a:p>
          <a:p>
            <a:r>
              <a:rPr lang="en-US" sz="1200" dirty="0">
                <a:solidFill>
                  <a:srgbClr val="CCFFCC"/>
                </a:solidFill>
              </a:rPr>
              <a:t>Eye color:		green</a:t>
            </a:r>
          </a:p>
          <a:p>
            <a:r>
              <a:rPr lang="en-US" sz="1200" dirty="0">
                <a:solidFill>
                  <a:srgbClr val="CCFFCC"/>
                </a:solidFill>
              </a:rPr>
              <a:t>Maiden name:	none</a:t>
            </a:r>
          </a:p>
          <a:p>
            <a:r>
              <a:rPr lang="en-US" sz="1200" dirty="0">
                <a:solidFill>
                  <a:srgbClr val="CCFFCC"/>
                </a:solidFill>
              </a:rPr>
              <a:t>Blood type:		AB-</a:t>
            </a:r>
          </a:p>
          <a:p>
            <a:r>
              <a:rPr lang="en-US" sz="1200" dirty="0">
                <a:solidFill>
                  <a:srgbClr val="CCFFCC"/>
                </a:solidFill>
              </a:rPr>
              <a:t>Mother's Maiden Name: 	Bartlett</a:t>
            </a:r>
          </a:p>
          <a:p>
            <a:r>
              <a:rPr lang="en-US" sz="1200" dirty="0">
                <a:solidFill>
                  <a:srgbClr val="CCFFCC"/>
                </a:solidFill>
              </a:rPr>
              <a:t>Favorite car:			</a:t>
            </a:r>
            <a:r>
              <a:rPr lang="en-US" sz="1200" dirty="0" smtClean="0">
                <a:solidFill>
                  <a:srgbClr val="CCFFCC"/>
                </a:solidFill>
              </a:rPr>
              <a:t>Pontiac </a:t>
            </a:r>
            <a:r>
              <a:rPr lang="en-US" sz="1200" dirty="0">
                <a:solidFill>
                  <a:srgbClr val="CCFFCC"/>
                </a:solidFill>
              </a:rPr>
              <a:t>Aztec</a:t>
            </a:r>
          </a:p>
          <a:p>
            <a:r>
              <a:rPr lang="en-US" sz="1200" dirty="0" smtClean="0">
                <a:solidFill>
                  <a:srgbClr val="CCFFCC"/>
                </a:solidFill>
              </a:rPr>
              <a:t>License </a:t>
            </a:r>
            <a:r>
              <a:rPr lang="en-US" sz="1200" dirty="0">
                <a:solidFill>
                  <a:srgbClr val="CCFFCC"/>
                </a:solidFill>
              </a:rPr>
              <a:t>Plate</a:t>
            </a:r>
            <a:r>
              <a:rPr lang="en-US" sz="1200" dirty="0" smtClean="0">
                <a:solidFill>
                  <a:srgbClr val="CCFFCC"/>
                </a:solidFill>
              </a:rPr>
              <a:t>:	"</a:t>
            </a:r>
            <a:r>
              <a:rPr lang="en-US" sz="1200" dirty="0" err="1">
                <a:solidFill>
                  <a:srgbClr val="CCFFCC"/>
                </a:solidFill>
              </a:rPr>
              <a:t>Tek-ie</a:t>
            </a:r>
            <a:r>
              <a:rPr lang="en-US" sz="1200" dirty="0">
                <a:solidFill>
                  <a:srgbClr val="CCFFCC"/>
                </a:solidFill>
              </a:rPr>
              <a:t>"</a:t>
            </a:r>
          </a:p>
          <a:p>
            <a:r>
              <a:rPr lang="en-US" sz="1200" dirty="0">
                <a:solidFill>
                  <a:srgbClr val="CCFFCC"/>
                </a:solidFill>
              </a:rPr>
              <a:t>*</a:t>
            </a:r>
            <a:r>
              <a:rPr lang="en-US" sz="1200" dirty="0" smtClean="0">
                <a:solidFill>
                  <a:srgbClr val="CCFFCC"/>
                </a:solidFill>
              </a:rPr>
              <a:t>/</a:t>
            </a:r>
          </a:p>
          <a:p>
            <a:r>
              <a:rPr lang="en-US" sz="1200" dirty="0">
                <a:solidFill>
                  <a:schemeClr val="accent3">
                    <a:lumMod val="85000"/>
                  </a:schemeClr>
                </a:solidFill>
              </a:rPr>
              <a:t>p</a:t>
            </a:r>
            <a:r>
              <a:rPr lang="en-US" sz="1200" dirty="0" smtClean="0">
                <a:solidFill>
                  <a:schemeClr val="accent3">
                    <a:lumMod val="85000"/>
                  </a:schemeClr>
                </a:solidFill>
              </a:rPr>
              <a:t>ublic void </a:t>
            </a:r>
            <a:r>
              <a:rPr lang="en-US" sz="1200" dirty="0" err="1" smtClean="0">
                <a:solidFill>
                  <a:schemeClr val="accent3">
                    <a:lumMod val="85000"/>
                  </a:schemeClr>
                </a:solidFill>
              </a:rPr>
              <a:t>copyString</a:t>
            </a:r>
            <a:r>
              <a:rPr lang="en-US" sz="1200" dirty="0" smtClean="0">
                <a:solidFill>
                  <a:schemeClr val="accent3">
                    <a:lumMod val="85000"/>
                  </a:schemeClr>
                </a:solidFill>
              </a:rPr>
              <a:t>(String s1, String s2){</a:t>
            </a:r>
          </a:p>
          <a:p>
            <a:r>
              <a:rPr lang="en-US" sz="1200" dirty="0" smtClean="0"/>
              <a:t>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64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is-sign-has-sharp-ed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31" y="2269257"/>
            <a:ext cx="6766124" cy="5074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comments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4993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Sieve of Eratosthenes</a:t>
            </a:r>
            <a:endParaRPr lang="en-US" dirty="0"/>
          </a:p>
        </p:txBody>
      </p:sp>
      <p:pic>
        <p:nvPicPr>
          <p:cNvPr id="5" name="Content Placeholder 4" descr="Sieve_of_Eratosthenes_animatio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47" r="-254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93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de-complete-b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7" y="253033"/>
            <a:ext cx="2880320" cy="35390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 descr="implementation_pattern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82" y="1584176"/>
            <a:ext cx="2797449" cy="37094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 descr="cleancode-W8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86" y="2269257"/>
            <a:ext cx="2661109" cy="35326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 descr="pragmat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1" y="3709417"/>
            <a:ext cx="2936578" cy="37059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Content Placeholder 4" descr="awesom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41" b="9041"/>
          <a:stretch>
            <a:fillRect/>
          </a:stretch>
        </p:blipFill>
        <p:spPr/>
      </p:pic>
      <p:pic>
        <p:nvPicPr>
          <p:cNvPr id="4" name="waldorf_statl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4355" y="65177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Comments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Since the word "</a:t>
            </a:r>
            <a:r>
              <a:rPr lang="en-US" dirty="0" err="1"/>
              <a:t>ook</a:t>
            </a:r>
            <a:r>
              <a:rPr lang="en-US" dirty="0"/>
              <a:t>" can convey entire ideas, emotions, and abstract thoughts depending on the nuances of inflection, </a:t>
            </a:r>
            <a:r>
              <a:rPr lang="en-US" dirty="0" err="1"/>
              <a:t>Ook</a:t>
            </a:r>
            <a:r>
              <a:rPr lang="en-US" dirty="0"/>
              <a:t>! has no need of comments. The code itself serves perfectly well to describe in detail what it does and how it does it.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Provided you are an </a:t>
            </a:r>
            <a:r>
              <a:rPr lang="en-US" dirty="0" err="1"/>
              <a:t>orang-utan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see some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Guess what this </a:t>
            </a:r>
            <a:r>
              <a:rPr lang="en-US" dirty="0" smtClean="0"/>
              <a:t>code does</a:t>
            </a:r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5100" cy="4976812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17650"/>
            <a:ext cx="5411788" cy="579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35814</TotalTime>
  <Words>1610</Words>
  <Application>Microsoft Macintosh PowerPoint</Application>
  <PresentationFormat>Custom</PresentationFormat>
  <Paragraphs>343</Paragraphs>
  <Slides>68</Slides>
  <Notes>27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Readability</vt:lpstr>
      <vt:lpstr>An example</vt:lpstr>
      <vt:lpstr>Ook</vt:lpstr>
      <vt:lpstr>Ook: design principles</vt:lpstr>
      <vt:lpstr>Ook: Syntax elements</vt:lpstr>
      <vt:lpstr>Ook: Commands</vt:lpstr>
      <vt:lpstr>Ook: Comments</vt:lpstr>
      <vt:lpstr>Let’s see some code</vt:lpstr>
      <vt:lpstr>Guess what this code does</vt:lpstr>
      <vt:lpstr>PowerPoint Presentation</vt:lpstr>
      <vt:lpstr>Ook: Commands</vt:lpstr>
      <vt:lpstr>Readability</vt:lpstr>
      <vt:lpstr>Why?</vt:lpstr>
      <vt:lpstr>Why?</vt:lpstr>
      <vt:lpstr>Why?</vt:lpstr>
      <vt:lpstr>In short</vt:lpstr>
      <vt:lpstr>Readability</vt:lpstr>
      <vt:lpstr>Know your audience Who are you writing for?</vt:lpstr>
      <vt:lpstr>The computer</vt:lpstr>
      <vt:lpstr>Yourself</vt:lpstr>
      <vt:lpstr>Other programmers</vt:lpstr>
      <vt:lpstr>Other programmers</vt:lpstr>
      <vt:lpstr>Other programmers</vt:lpstr>
      <vt:lpstr>Your next boss</vt:lpstr>
      <vt:lpstr>Your users</vt:lpstr>
      <vt:lpstr>Your users</vt:lpstr>
      <vt:lpstr>Your users</vt:lpstr>
      <vt:lpstr>Your installers</vt:lpstr>
      <vt:lpstr>Readability</vt:lpstr>
      <vt:lpstr>Bad code</vt:lpstr>
      <vt:lpstr>What goes wrong with software?</vt:lpstr>
      <vt:lpstr>The first release</vt:lpstr>
      <vt:lpstr>After 3 years of maintenance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Readability</vt:lpstr>
      <vt:lpstr>Legibility</vt:lpstr>
      <vt:lpstr>Understandability</vt:lpstr>
      <vt:lpstr>Understandability</vt:lpstr>
      <vt:lpstr>Understandability</vt:lpstr>
      <vt:lpstr>Clean</vt:lpstr>
      <vt:lpstr>You have to learn what clean means</vt:lpstr>
      <vt:lpstr>Readability</vt:lpstr>
      <vt:lpstr>Documentation</vt:lpstr>
      <vt:lpstr>PowerPoint Presentation</vt:lpstr>
      <vt:lpstr>Documentation</vt:lpstr>
      <vt:lpstr>Documentation</vt:lpstr>
      <vt:lpstr>Documentation</vt:lpstr>
      <vt:lpstr>Comments</vt:lpstr>
      <vt:lpstr>Comments</vt:lpstr>
      <vt:lpstr>Comments</vt:lpstr>
      <vt:lpstr>Comments</vt:lpstr>
      <vt:lpstr>Comments</vt:lpstr>
      <vt:lpstr>Comments</vt:lpstr>
      <vt:lpstr>Comment</vt:lpstr>
      <vt:lpstr>Comment</vt:lpstr>
      <vt:lpstr>Let’s code</vt:lpstr>
      <vt:lpstr>The Sieve of Eratosthenes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 and Rails demo</dc:title>
  <dc:creator>Michel Grootjans</dc:creator>
  <cp:lastModifiedBy>Michel Grootjans</cp:lastModifiedBy>
  <cp:revision>64</cp:revision>
  <cp:lastPrinted>1601-01-01T00:00:00Z</cp:lastPrinted>
  <dcterms:created xsi:type="dcterms:W3CDTF">2011-06-09T21:35:26Z</dcterms:created>
  <dcterms:modified xsi:type="dcterms:W3CDTF">2014-10-26T16:05:33Z</dcterms:modified>
</cp:coreProperties>
</file>